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  <p:sldMasterId id="2147483768" r:id="rId2"/>
    <p:sldMasterId id="2147483766" r:id="rId3"/>
    <p:sldMasterId id="2147483700" r:id="rId4"/>
    <p:sldMasterId id="2147483800" r:id="rId5"/>
    <p:sldMasterId id="2147483819" r:id="rId6"/>
    <p:sldMasterId id="2147483783" r:id="rId7"/>
    <p:sldMasterId id="2147483789" r:id="rId8"/>
  </p:sldMasterIdLst>
  <p:notesMasterIdLst>
    <p:notesMasterId r:id="rId35"/>
  </p:notesMasterIdLst>
  <p:handoutMasterIdLst>
    <p:handoutMasterId r:id="rId36"/>
  </p:handoutMasterIdLst>
  <p:sldIdLst>
    <p:sldId id="258" r:id="rId9"/>
    <p:sldId id="366" r:id="rId10"/>
    <p:sldId id="381" r:id="rId11"/>
    <p:sldId id="406" r:id="rId12"/>
    <p:sldId id="402" r:id="rId13"/>
    <p:sldId id="329" r:id="rId14"/>
    <p:sldId id="374" r:id="rId15"/>
    <p:sldId id="286" r:id="rId16"/>
    <p:sldId id="392" r:id="rId17"/>
    <p:sldId id="397" r:id="rId18"/>
    <p:sldId id="403" r:id="rId19"/>
    <p:sldId id="291" r:id="rId20"/>
    <p:sldId id="395" r:id="rId21"/>
    <p:sldId id="405" r:id="rId22"/>
    <p:sldId id="404" r:id="rId23"/>
    <p:sldId id="401" r:id="rId24"/>
    <p:sldId id="394" r:id="rId25"/>
    <p:sldId id="364" r:id="rId26"/>
    <p:sldId id="410" r:id="rId27"/>
    <p:sldId id="408" r:id="rId28"/>
    <p:sldId id="409" r:id="rId29"/>
    <p:sldId id="407" r:id="rId30"/>
    <p:sldId id="412" r:id="rId31"/>
    <p:sldId id="411" r:id="rId32"/>
    <p:sldId id="370" r:id="rId33"/>
    <p:sldId id="3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ey Vertical Industry Cover Slides" id="{861DDB54-911D-40FA-BE7A-6EF389F88E98}">
          <p14:sldIdLst/>
        </p14:section>
        <p14:section name="Generic Cover Slides" id="{09181BE9-1A0A-480C-B5D7-3F8F1AA0414F}">
          <p14:sldIdLst>
            <p14:sldId id="258"/>
          </p14:sldIdLst>
        </p14:section>
        <p14:section name="Generic Divider Slides" id="{3446FBBB-EAB3-4D40-A0E5-6439B17A3B76}">
          <p14:sldIdLst>
            <p14:sldId id="366"/>
          </p14:sldIdLst>
        </p14:section>
        <p14:section name="Small Callout Slides" id="{23256940-0503-4CC6-AE0E-B6898C662E5B}">
          <p14:sldIdLst>
            <p14:sldId id="381"/>
            <p14:sldId id="406"/>
            <p14:sldId id="402"/>
            <p14:sldId id="329"/>
            <p14:sldId id="374"/>
            <p14:sldId id="286"/>
            <p14:sldId id="392"/>
            <p14:sldId id="397"/>
            <p14:sldId id="403"/>
            <p14:sldId id="291"/>
            <p14:sldId id="395"/>
            <p14:sldId id="405"/>
            <p14:sldId id="404"/>
            <p14:sldId id="401"/>
            <p14:sldId id="394"/>
            <p14:sldId id="364"/>
            <p14:sldId id="410"/>
            <p14:sldId id="408"/>
            <p14:sldId id="409"/>
            <p14:sldId id="407"/>
            <p14:sldId id="412"/>
            <p14:sldId id="411"/>
            <p14:sldId id="370"/>
            <p14:sldId id="399"/>
          </p14:sldIdLst>
        </p14:section>
        <p14:section name="Slides that have emphasis" id="{49790332-E251-4F29-B632-559426B225E8}">
          <p14:sldIdLst/>
        </p14:section>
        <p14:section name="Sub Slides" id="{6EB96761-243D-4FE6-85E4-FF855F7ADF77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99535"/>
    <a:srgbClr val="2A4161"/>
    <a:srgbClr val="EA9A1D"/>
    <a:srgbClr val="F8F8F8"/>
    <a:srgbClr val="EEB04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0" autoAdjust="0"/>
    <p:restoredTop sz="95282" autoAdjust="0"/>
  </p:normalViewPr>
  <p:slideViewPr>
    <p:cSldViewPr snapToGrid="0">
      <p:cViewPr varScale="1">
        <p:scale>
          <a:sx n="117" d="100"/>
          <a:sy n="117" d="100"/>
        </p:scale>
        <p:origin x="-104" y="-4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3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8" d="100"/>
        <a:sy n="58" d="100"/>
      </p:scale>
      <p:origin x="0" y="-4788"/>
    </p:cViewPr>
  </p:sorterViewPr>
  <p:notesViewPr>
    <p:cSldViewPr snapToGrid="0">
      <p:cViewPr varScale="1">
        <p:scale>
          <a:sx n="74" d="100"/>
          <a:sy n="74" d="100"/>
        </p:scale>
        <p:origin x="32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A9E2B-ED37-43AD-B86D-4F7D70181D94}" type="datetimeFigureOut">
              <a:rPr lang="en-US" smtClean="0"/>
              <a:t>8/9/15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48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A523C-1910-4B06-AD09-566722B4E814}" type="datetimeFigureOut">
              <a:rPr lang="en-US" smtClean="0"/>
              <a:t>8/9/15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9AF5D-D013-47EF-9FD7-8E0BF0241E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33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9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74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74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7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18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07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4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3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33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74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7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9AF5D-D013-47EF-9FD7-8E0BF0241EC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7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Relationship Id="rId3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8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5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6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26720" y="236840"/>
            <a:ext cx="113385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2716515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1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2712" y="5125709"/>
            <a:ext cx="11463528" cy="369332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62712" y="4363945"/>
            <a:ext cx="11463528" cy="768579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3641976" y="987425"/>
            <a:ext cx="4908048" cy="3179639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1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2712" y="5125709"/>
            <a:ext cx="11463528" cy="369332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62712" y="4363945"/>
            <a:ext cx="11463528" cy="768579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3641976" y="987425"/>
            <a:ext cx="4908048" cy="3179639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0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2712" y="5125709"/>
            <a:ext cx="11463528" cy="369332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2712" y="4363945"/>
            <a:ext cx="11463528" cy="768579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641976" y="987425"/>
            <a:ext cx="4908048" cy="3179639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4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157037" y="413919"/>
            <a:ext cx="4938963" cy="1247274"/>
          </a:xfrm>
          <a:prstGeom prst="rect">
            <a:avLst/>
          </a:prstGeom>
          <a:solidFill>
            <a:srgbClr val="2A4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413920"/>
            <a:ext cx="1247274" cy="1247274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62788" y="409499"/>
            <a:ext cx="10515600" cy="1325563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3401" y="2410251"/>
            <a:ext cx="11191753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45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157908" y="413919"/>
            <a:ext cx="4938963" cy="1247274"/>
          </a:xfrm>
          <a:prstGeom prst="rect">
            <a:avLst/>
          </a:prstGeom>
          <a:solidFill>
            <a:srgbClr val="EA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2" y="413920"/>
            <a:ext cx="1247274" cy="124727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862788" y="409499"/>
            <a:ext cx="10515600" cy="1325563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533400" y="2410251"/>
            <a:ext cx="11191754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147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/>
          <a:stretch/>
        </p:blipFill>
        <p:spPr>
          <a:xfrm>
            <a:off x="9525" y="-11574"/>
            <a:ext cx="12192000" cy="69362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-11574"/>
            <a:ext cx="12191999" cy="7038975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712" y="2390641"/>
            <a:ext cx="10515600" cy="29209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2712" y="913142"/>
            <a:ext cx="10515600" cy="1325563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8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68397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6839712" y="0"/>
            <a:ext cx="5352288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6875" y="2152691"/>
            <a:ext cx="5839753" cy="4429884"/>
          </a:xfr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6875" y="862595"/>
            <a:ext cx="6083300" cy="768579"/>
          </a:xfrm>
        </p:spPr>
        <p:txBody>
          <a:bodyPr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15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75" y="2152691"/>
            <a:ext cx="5839753" cy="4429884"/>
          </a:xfr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17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6875" y="862595"/>
            <a:ext cx="6083300" cy="768579"/>
          </a:xfrm>
        </p:spPr>
        <p:txBody>
          <a:bodyPr>
            <a:normAutofit/>
          </a:bodyPr>
          <a:lstStyle>
            <a:lvl1pPr algn="l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447098" y="0"/>
            <a:ext cx="2245677" cy="20467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761847" y="0"/>
            <a:ext cx="2245677" cy="2046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1076597" y="-2"/>
            <a:ext cx="1115404" cy="68580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0"/>
          </p:nvPr>
        </p:nvSpPr>
        <p:spPr>
          <a:xfrm>
            <a:off x="6447098" y="2106392"/>
            <a:ext cx="4560425" cy="4780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8912305" y="591177"/>
            <a:ext cx="1933174" cy="730394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42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835378" y="4371134"/>
            <a:ext cx="2880360" cy="14566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08708" y="2007513"/>
            <a:ext cx="2880360" cy="14566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500759" y="4371134"/>
            <a:ext cx="2880360" cy="1456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564996" y="2007513"/>
            <a:ext cx="2882512" cy="1456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37" y="279785"/>
            <a:ext cx="10515600" cy="1325563"/>
          </a:xfrm>
        </p:spPr>
        <p:txBody>
          <a:bodyPr>
            <a:normAutofit/>
          </a:bodyPr>
          <a:lstStyle>
            <a:lvl1pPr>
              <a:defRPr sz="5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680650" y="2304529"/>
            <a:ext cx="2635669" cy="86171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9027246" y="2304529"/>
            <a:ext cx="2635669" cy="86171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2608602" y="4700223"/>
            <a:ext cx="2635669" cy="86171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7936982" y="4700222"/>
            <a:ext cx="2635669" cy="86171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7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961765" y="2963998"/>
            <a:ext cx="3228672" cy="8617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10"/>
          </p:nvPr>
        </p:nvSpPr>
        <p:spPr>
          <a:xfrm>
            <a:off x="4494945" y="2963998"/>
            <a:ext cx="3228672" cy="8617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1"/>
          </p:nvPr>
        </p:nvSpPr>
        <p:spPr>
          <a:xfrm>
            <a:off x="8028123" y="2963998"/>
            <a:ext cx="3228672" cy="8617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2"/>
          </p:nvPr>
        </p:nvSpPr>
        <p:spPr>
          <a:xfrm>
            <a:off x="961765" y="5357709"/>
            <a:ext cx="3228672" cy="8617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494945" y="5357709"/>
            <a:ext cx="3228672" cy="8617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14"/>
          </p:nvPr>
        </p:nvSpPr>
        <p:spPr>
          <a:xfrm>
            <a:off x="8028123" y="5357709"/>
            <a:ext cx="3228672" cy="8617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737" y="279785"/>
            <a:ext cx="10515600" cy="1325563"/>
          </a:xfrm>
        </p:spPr>
        <p:txBody>
          <a:bodyPr>
            <a:normAutofit/>
          </a:bodyPr>
          <a:lstStyle>
            <a:lvl1pPr>
              <a:defRPr sz="5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0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45223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-11574"/>
            <a:ext cx="12214733" cy="4537275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5" y="285366"/>
            <a:ext cx="1740412" cy="65532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26720" y="333092"/>
            <a:ext cx="113385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2812767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0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2"/>
          <p:cNvSpPr>
            <a:spLocks noGrp="1"/>
          </p:cNvSpPr>
          <p:nvPr>
            <p:ph idx="12"/>
          </p:nvPr>
        </p:nvSpPr>
        <p:spPr>
          <a:xfrm>
            <a:off x="961765" y="4257504"/>
            <a:ext cx="3228672" cy="8617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3"/>
          </p:nvPr>
        </p:nvSpPr>
        <p:spPr>
          <a:xfrm>
            <a:off x="4494945" y="4257504"/>
            <a:ext cx="3228672" cy="8617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14"/>
          </p:nvPr>
        </p:nvSpPr>
        <p:spPr>
          <a:xfrm>
            <a:off x="8028123" y="4257504"/>
            <a:ext cx="3228672" cy="8617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737" y="279785"/>
            <a:ext cx="10515600" cy="1325563"/>
          </a:xfrm>
        </p:spPr>
        <p:txBody>
          <a:bodyPr>
            <a:normAutofit/>
          </a:bodyPr>
          <a:lstStyle>
            <a:lvl1pPr>
              <a:defRPr sz="5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61766" y="3433592"/>
            <a:ext cx="3228672" cy="82391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6"/>
          </p:nvPr>
        </p:nvSpPr>
        <p:spPr>
          <a:xfrm>
            <a:off x="4494943" y="3433592"/>
            <a:ext cx="3228672" cy="82391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7"/>
          </p:nvPr>
        </p:nvSpPr>
        <p:spPr>
          <a:xfrm>
            <a:off x="8028120" y="3433592"/>
            <a:ext cx="3228672" cy="82391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312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43736" y="1910702"/>
            <a:ext cx="11304567" cy="4420650"/>
          </a:xfrm>
        </p:spPr>
        <p:txBody>
          <a:bodyPr>
            <a:normAutofit/>
          </a:bodyPr>
          <a:lstStyle>
            <a:lvl1pPr marL="285750" indent="-285750" algn="l">
              <a:buFont typeface="Arial" panose="020B0604020202020204" pitchFamily="34" charset="0"/>
              <a:buChar char="•"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737" y="279785"/>
            <a:ext cx="11304566" cy="1325563"/>
          </a:xfrm>
        </p:spPr>
        <p:txBody>
          <a:bodyPr>
            <a:normAutofit/>
          </a:bodyPr>
          <a:lstStyle>
            <a:lvl1pPr>
              <a:defRPr sz="5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0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43736" y="1403840"/>
            <a:ext cx="11304567" cy="457113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43736" y="1910702"/>
            <a:ext cx="11304567" cy="442065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43737" y="279785"/>
            <a:ext cx="11304566" cy="1325563"/>
          </a:xfrm>
        </p:spPr>
        <p:txBody>
          <a:bodyPr>
            <a:normAutofit/>
          </a:bodyPr>
          <a:lstStyle>
            <a:lvl1pPr>
              <a:defRPr sz="5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2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737" y="279785"/>
            <a:ext cx="11304566" cy="1325563"/>
          </a:xfrm>
        </p:spPr>
        <p:txBody>
          <a:bodyPr>
            <a:normAutofit/>
          </a:bodyPr>
          <a:lstStyle>
            <a:lvl1pPr>
              <a:defRPr sz="5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43736" y="1910702"/>
            <a:ext cx="11304567" cy="442065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42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43737" y="1725507"/>
            <a:ext cx="5424630" cy="445537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6323674" y="1725507"/>
            <a:ext cx="5424630" cy="445537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736" y="279785"/>
            <a:ext cx="11304567" cy="1325563"/>
          </a:xfrm>
        </p:spPr>
        <p:txBody>
          <a:bodyPr>
            <a:normAutofit/>
          </a:bodyPr>
          <a:lstStyle>
            <a:lvl1pPr>
              <a:defRPr sz="5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94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43737" y="1725507"/>
            <a:ext cx="5424630" cy="445537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736" y="279785"/>
            <a:ext cx="11304567" cy="1325563"/>
          </a:xfrm>
        </p:spPr>
        <p:txBody>
          <a:bodyPr>
            <a:normAutofit/>
          </a:bodyPr>
          <a:lstStyle>
            <a:lvl1pPr>
              <a:defRPr sz="5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5868367" y="1725507"/>
            <a:ext cx="6323633" cy="44553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4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/>
          <a:stretch/>
        </p:blipFill>
        <p:spPr>
          <a:xfrm>
            <a:off x="9525" y="-11574"/>
            <a:ext cx="12192000" cy="69362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-11574"/>
            <a:ext cx="12191999" cy="7038975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712" y="2390641"/>
            <a:ext cx="10515600" cy="29209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2712" y="913142"/>
            <a:ext cx="10515600" cy="1325563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29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" y="0"/>
            <a:ext cx="12187076" cy="6858000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423851" y="3709851"/>
            <a:ext cx="9353006" cy="16328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45" y="3902643"/>
            <a:ext cx="1247274" cy="124727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24428" y="3862418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06406"/>
            <a:ext cx="2672044" cy="27393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725" y="4421168"/>
            <a:ext cx="3687811" cy="24560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67" y="0"/>
            <a:ext cx="3516597" cy="2347328"/>
          </a:xfrm>
          <a:prstGeom prst="rect">
            <a:avLst/>
          </a:prstGeom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-5796" y="4558621"/>
            <a:ext cx="2442154" cy="2300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873201" y="4558621"/>
            <a:ext cx="2442154" cy="2300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2432797" y="4558621"/>
            <a:ext cx="2442154" cy="23035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-5796" y="0"/>
            <a:ext cx="2442154" cy="22869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749511" y="0"/>
            <a:ext cx="2442154" cy="22869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432797" y="0"/>
            <a:ext cx="2442154" cy="22869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9749511" y="4558621"/>
            <a:ext cx="2442154" cy="2300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710460" y="414432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Content Placeholder 2"/>
          <p:cNvSpPr>
            <a:spLocks noGrp="1"/>
          </p:cNvSpPr>
          <p:nvPr userDrawn="1">
            <p:ph idx="23"/>
          </p:nvPr>
        </p:nvSpPr>
        <p:spPr>
          <a:xfrm>
            <a:off x="248884" y="4948566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Content Placeholder 2"/>
          <p:cNvSpPr>
            <a:spLocks noGrp="1"/>
          </p:cNvSpPr>
          <p:nvPr userDrawn="1">
            <p:ph idx="26"/>
          </p:nvPr>
        </p:nvSpPr>
        <p:spPr>
          <a:xfrm>
            <a:off x="5132972" y="4948566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5" name="Content Placeholder 2"/>
          <p:cNvSpPr>
            <a:spLocks noGrp="1"/>
          </p:cNvSpPr>
          <p:nvPr userDrawn="1">
            <p:ph idx="29"/>
          </p:nvPr>
        </p:nvSpPr>
        <p:spPr>
          <a:xfrm>
            <a:off x="10018949" y="414432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Content Placeholder 2"/>
          <p:cNvSpPr>
            <a:spLocks noGrp="1"/>
          </p:cNvSpPr>
          <p:nvPr userDrawn="1">
            <p:ph idx="30"/>
          </p:nvPr>
        </p:nvSpPr>
        <p:spPr>
          <a:xfrm>
            <a:off x="10035215" y="4948566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7314989" y="0"/>
            <a:ext cx="2442154" cy="22869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ontent Placeholder 2"/>
          <p:cNvSpPr>
            <a:spLocks noGrp="1"/>
          </p:cNvSpPr>
          <p:nvPr userDrawn="1">
            <p:ph idx="24"/>
          </p:nvPr>
        </p:nvSpPr>
        <p:spPr>
          <a:xfrm>
            <a:off x="7574149" y="414432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31"/>
          </p:nvPr>
        </p:nvSpPr>
        <p:spPr>
          <a:xfrm>
            <a:off x="2678867" y="4948566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9" y="550297"/>
            <a:ext cx="963088" cy="117033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314989" y="2276416"/>
            <a:ext cx="2442154" cy="22869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432797" y="2276416"/>
            <a:ext cx="2442154" cy="22869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 userDrawn="1">
            <p:ph idx="21"/>
          </p:nvPr>
        </p:nvSpPr>
        <p:spPr>
          <a:xfrm>
            <a:off x="2694461" y="2665463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9749511" y="2276416"/>
            <a:ext cx="2442154" cy="2300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873201" y="2276416"/>
            <a:ext cx="2442154" cy="22869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2"/>
          <p:cNvSpPr>
            <a:spLocks noGrp="1"/>
          </p:cNvSpPr>
          <p:nvPr userDrawn="1">
            <p:ph idx="25"/>
          </p:nvPr>
        </p:nvSpPr>
        <p:spPr>
          <a:xfrm>
            <a:off x="5148025" y="2665463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5" name="Content Placeholder 2"/>
          <p:cNvSpPr>
            <a:spLocks noGrp="1"/>
          </p:cNvSpPr>
          <p:nvPr>
            <p:ph idx="32"/>
          </p:nvPr>
        </p:nvSpPr>
        <p:spPr>
          <a:xfrm>
            <a:off x="10018948" y="2665463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75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" y="0"/>
            <a:ext cx="12189538" cy="6859385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423852" y="3709851"/>
            <a:ext cx="5722384" cy="16328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45" y="3906727"/>
            <a:ext cx="1243584" cy="1243584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24428" y="3862418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19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58" y="4677878"/>
            <a:ext cx="12207563" cy="2225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57" y="0"/>
            <a:ext cx="12197255" cy="471897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529255" y="3446920"/>
            <a:ext cx="9133490" cy="2150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2184256"/>
            <a:ext cx="9138745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4663931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1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51" y="4480037"/>
            <a:ext cx="3566288" cy="2375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6474" y="2219174"/>
            <a:ext cx="2494448" cy="2364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3867" y="2252589"/>
            <a:ext cx="2650067" cy="2359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32" y="-8453"/>
            <a:ext cx="3459225" cy="230384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5796" y="4568246"/>
            <a:ext cx="2442154" cy="2300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873201" y="4568246"/>
            <a:ext cx="2442154" cy="2300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2432797" y="4568246"/>
            <a:ext cx="2442154" cy="2303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-5796" y="0"/>
            <a:ext cx="2442154" cy="2286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749511" y="0"/>
            <a:ext cx="2442154" cy="22869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432797" y="0"/>
            <a:ext cx="2442154" cy="22869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9749511" y="4568246"/>
            <a:ext cx="2442154" cy="2300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7314989" y="0"/>
            <a:ext cx="2442154" cy="2286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314989" y="2288701"/>
            <a:ext cx="2442154" cy="22869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432797" y="2288701"/>
            <a:ext cx="2442154" cy="22869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873201" y="2288701"/>
            <a:ext cx="2442154" cy="2286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710460" y="414432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21"/>
          </p:nvPr>
        </p:nvSpPr>
        <p:spPr>
          <a:xfrm>
            <a:off x="2694461" y="2675088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3"/>
          </p:nvPr>
        </p:nvSpPr>
        <p:spPr>
          <a:xfrm>
            <a:off x="248884" y="4948566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6"/>
          </p:nvPr>
        </p:nvSpPr>
        <p:spPr>
          <a:xfrm>
            <a:off x="5132972" y="4948566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24"/>
          </p:nvPr>
        </p:nvSpPr>
        <p:spPr>
          <a:xfrm>
            <a:off x="7574149" y="414432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Content Placeholder 2"/>
          <p:cNvSpPr>
            <a:spLocks noGrp="1"/>
          </p:cNvSpPr>
          <p:nvPr>
            <p:ph idx="25"/>
          </p:nvPr>
        </p:nvSpPr>
        <p:spPr>
          <a:xfrm>
            <a:off x="7568192" y="2675088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31"/>
          </p:nvPr>
        </p:nvSpPr>
        <p:spPr>
          <a:xfrm>
            <a:off x="2678867" y="4948566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2" y="635639"/>
            <a:ext cx="1173208" cy="87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0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2" y="0"/>
            <a:ext cx="12195212" cy="686590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423851" y="3709851"/>
            <a:ext cx="6158767" cy="16328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73" y="3896922"/>
            <a:ext cx="1243584" cy="1243584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24428" y="3862418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7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68" y="4550069"/>
            <a:ext cx="3455529" cy="2308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24" y="1526578"/>
            <a:ext cx="2563480" cy="30284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069"/>
          <a:stretch/>
        </p:blipFill>
        <p:spPr>
          <a:xfrm>
            <a:off x="9330063" y="2256031"/>
            <a:ext cx="2870404" cy="24006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2082" y="0"/>
            <a:ext cx="2836359" cy="254208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5796" y="4557613"/>
            <a:ext cx="2442154" cy="2300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873201" y="4557613"/>
            <a:ext cx="2442154" cy="2300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-5796" y="0"/>
            <a:ext cx="2442154" cy="22869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749511" y="0"/>
            <a:ext cx="2442154" cy="22869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432797" y="0"/>
            <a:ext cx="2442154" cy="22869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9757978" y="4557613"/>
            <a:ext cx="2442154" cy="2300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7314989" y="0"/>
            <a:ext cx="2442154" cy="22869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314989" y="2279076"/>
            <a:ext cx="2442154" cy="228693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432797" y="2279076"/>
            <a:ext cx="2442154" cy="22869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873201" y="2279076"/>
            <a:ext cx="2442154" cy="22869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710460" y="414432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21"/>
          </p:nvPr>
        </p:nvSpPr>
        <p:spPr>
          <a:xfrm>
            <a:off x="2694461" y="2665463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30"/>
          </p:nvPr>
        </p:nvSpPr>
        <p:spPr>
          <a:xfrm>
            <a:off x="5140222" y="4948566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24"/>
          </p:nvPr>
        </p:nvSpPr>
        <p:spPr>
          <a:xfrm>
            <a:off x="7574149" y="414432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Content Placeholder 2"/>
          <p:cNvSpPr>
            <a:spLocks noGrp="1"/>
          </p:cNvSpPr>
          <p:nvPr>
            <p:ph idx="25"/>
          </p:nvPr>
        </p:nvSpPr>
        <p:spPr>
          <a:xfrm>
            <a:off x="7568192" y="2665463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7320783" y="4560014"/>
            <a:ext cx="2442154" cy="2300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31"/>
          </p:nvPr>
        </p:nvSpPr>
        <p:spPr>
          <a:xfrm>
            <a:off x="7574149" y="4948566"/>
            <a:ext cx="1903947" cy="46166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4" y="623895"/>
            <a:ext cx="1084354" cy="10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2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157908" y="413919"/>
            <a:ext cx="4938963" cy="1247274"/>
          </a:xfrm>
          <a:prstGeom prst="rect">
            <a:avLst/>
          </a:prstGeom>
          <a:solidFill>
            <a:srgbClr val="EA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2" y="413920"/>
            <a:ext cx="1247274" cy="1247274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862788" y="409499"/>
            <a:ext cx="10515600" cy="1325563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533400" y="2410251"/>
            <a:ext cx="11191754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876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157908" y="413919"/>
            <a:ext cx="4938963" cy="1247274"/>
          </a:xfrm>
          <a:prstGeom prst="rect">
            <a:avLst/>
          </a:prstGeom>
          <a:solidFill>
            <a:srgbClr val="EA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2" y="413920"/>
            <a:ext cx="1247274" cy="124727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862788" y="409499"/>
            <a:ext cx="10515600" cy="1325563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33401" y="2410251"/>
            <a:ext cx="5165508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6515276" y="2410251"/>
            <a:ext cx="5165508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177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157908" y="413919"/>
            <a:ext cx="4938963" cy="1247274"/>
          </a:xfrm>
          <a:prstGeom prst="rect">
            <a:avLst/>
          </a:prstGeom>
          <a:solidFill>
            <a:srgbClr val="EA9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2" y="413920"/>
            <a:ext cx="1247274" cy="124727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62788" y="409499"/>
            <a:ext cx="10515600" cy="1325563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33401" y="2410251"/>
            <a:ext cx="3543782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4327055" y="2410250"/>
            <a:ext cx="3543782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8120709" y="2410250"/>
            <a:ext cx="3543782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831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57037" y="413919"/>
            <a:ext cx="4938963" cy="124727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13919"/>
            <a:ext cx="1247274" cy="1247274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62788" y="409499"/>
            <a:ext cx="10515600" cy="1325563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3400" y="2410251"/>
            <a:ext cx="11191754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70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57037" y="413919"/>
            <a:ext cx="4938963" cy="124727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13919"/>
            <a:ext cx="1247274" cy="1247274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62788" y="409499"/>
            <a:ext cx="10515600" cy="1325563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33401" y="2410251"/>
            <a:ext cx="5165508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515276" y="2410251"/>
            <a:ext cx="5165508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402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57037" y="413919"/>
            <a:ext cx="4938963" cy="124727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13919"/>
            <a:ext cx="1247274" cy="1247274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62788" y="409499"/>
            <a:ext cx="10515600" cy="1325563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3401" y="2410251"/>
            <a:ext cx="3543782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327055" y="2410250"/>
            <a:ext cx="3543782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/>
          </p:nvPr>
        </p:nvSpPr>
        <p:spPr>
          <a:xfrm>
            <a:off x="8120709" y="2410250"/>
            <a:ext cx="3543782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0676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157037" y="413919"/>
            <a:ext cx="4938963" cy="1247274"/>
          </a:xfrm>
          <a:prstGeom prst="rect">
            <a:avLst/>
          </a:prstGeom>
          <a:solidFill>
            <a:srgbClr val="2A4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413920"/>
            <a:ext cx="1247274" cy="1247274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62788" y="409499"/>
            <a:ext cx="10515600" cy="1325563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3401" y="2410251"/>
            <a:ext cx="11191753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925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318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-11574"/>
            <a:ext cx="12214733" cy="6869574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26720" y="1131989"/>
            <a:ext cx="1133856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11664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7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157037" y="413919"/>
            <a:ext cx="4938963" cy="1247274"/>
          </a:xfrm>
          <a:prstGeom prst="rect">
            <a:avLst/>
          </a:prstGeom>
          <a:solidFill>
            <a:srgbClr val="2A4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413920"/>
            <a:ext cx="1247274" cy="1247274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62788" y="409499"/>
            <a:ext cx="10515600" cy="1325563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3401" y="2410251"/>
            <a:ext cx="5165508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6515276" y="2410251"/>
            <a:ext cx="5165508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58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157037" y="413919"/>
            <a:ext cx="4938963" cy="1247274"/>
          </a:xfrm>
          <a:prstGeom prst="rect">
            <a:avLst/>
          </a:prstGeom>
          <a:solidFill>
            <a:srgbClr val="2A4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413920"/>
            <a:ext cx="1247274" cy="1247274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862788" y="409499"/>
            <a:ext cx="10515600" cy="1325563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33401" y="2410251"/>
            <a:ext cx="3543782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4327055" y="2410250"/>
            <a:ext cx="3543782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4"/>
          </p:nvPr>
        </p:nvSpPr>
        <p:spPr>
          <a:xfrm>
            <a:off x="8120709" y="2410250"/>
            <a:ext cx="3543782" cy="362824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410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325421" y="1637286"/>
            <a:ext cx="5625547" cy="4416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79785"/>
            <a:ext cx="10515600" cy="1325563"/>
          </a:xfrm>
        </p:spPr>
        <p:txBody>
          <a:bodyPr>
            <a:normAutofit/>
          </a:bodyPr>
          <a:lstStyle>
            <a:lvl1pPr>
              <a:defRPr sz="5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551" y="2390641"/>
            <a:ext cx="4035287" cy="2920924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/>
          </p:nvPr>
        </p:nvSpPr>
        <p:spPr>
          <a:xfrm>
            <a:off x="0" y="1637286"/>
            <a:ext cx="4325421" cy="44118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9950968" y="1637286"/>
            <a:ext cx="2241032" cy="44118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0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639646"/>
            <a:ext cx="5625547" cy="4422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79785"/>
            <a:ext cx="10515600" cy="1325563"/>
          </a:xfrm>
        </p:spPr>
        <p:txBody>
          <a:bodyPr>
            <a:normAutofit/>
          </a:bodyPr>
          <a:lstStyle>
            <a:lvl1pPr>
              <a:defRPr sz="5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131" y="2390641"/>
            <a:ext cx="4035287" cy="29209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5620512" y="1639646"/>
            <a:ext cx="6571488" cy="44229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7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1639646"/>
            <a:ext cx="5016500" cy="44229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79785"/>
            <a:ext cx="10515600" cy="1325563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131" y="2390641"/>
            <a:ext cx="3383170" cy="2920924"/>
          </a:xfrm>
        </p:spPr>
        <p:txBody>
          <a:bodyPr>
            <a:normAutofit/>
          </a:bodyPr>
          <a:lstStyle>
            <a:lvl1pPr marL="0" indent="0">
              <a:lnSpc>
                <a:spcPts val="35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5011170" y="1639646"/>
            <a:ext cx="7180830" cy="4422913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12" y="279785"/>
            <a:ext cx="10515600" cy="1325563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352925" y="1609998"/>
            <a:ext cx="7839074" cy="44229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050" y="2200275"/>
            <a:ext cx="6445250" cy="3311525"/>
          </a:xfrm>
        </p:spPr>
        <p:txBody>
          <a:bodyPr wrap="square">
            <a:noAutofit/>
          </a:bodyPr>
          <a:lstStyle>
            <a:lvl1pPr marL="0" indent="0">
              <a:lnSpc>
                <a:spcPts val="35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-1" y="1609998"/>
            <a:ext cx="4352925" cy="4422913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712" y="5125709"/>
            <a:ext cx="11463528" cy="369332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2712" y="4363945"/>
            <a:ext cx="11463528" cy="768579"/>
          </a:xfrm>
        </p:spPr>
        <p:txBody>
          <a:bodyPr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1" y="645368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8DC13E-CE99-4B07-ACA8-802F56D0C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/>
          </p:nvPr>
        </p:nvSpPr>
        <p:spPr>
          <a:xfrm>
            <a:off x="3641976" y="987425"/>
            <a:ext cx="4908048" cy="3179639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4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Relationship Id="rId11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5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theme" Target="../theme/theme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theme" Target="../theme/theme8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452230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1574"/>
            <a:ext cx="12214733" cy="4537275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8069097" y="4017171"/>
            <a:ext cx="3397397" cy="1370731"/>
            <a:chOff x="4397301" y="4017171"/>
            <a:chExt cx="3397397" cy="1370731"/>
          </a:xfrm>
        </p:grpSpPr>
        <p:sp>
          <p:nvSpPr>
            <p:cNvPr id="51" name="Pentagon 20"/>
            <p:cNvSpPr/>
            <p:nvPr/>
          </p:nvSpPr>
          <p:spPr>
            <a:xfrm>
              <a:off x="4397301" y="4017171"/>
              <a:ext cx="3397397" cy="1370731"/>
            </a:xfrm>
            <a:custGeom>
              <a:avLst/>
              <a:gdLst>
                <a:gd name="connsiteX0" fmla="*/ 0 w 4486875"/>
                <a:gd name="connsiteY0" fmla="*/ 0 h 1480541"/>
                <a:gd name="connsiteX1" fmla="*/ 3746605 w 4486875"/>
                <a:gd name="connsiteY1" fmla="*/ 0 h 1480541"/>
                <a:gd name="connsiteX2" fmla="*/ 4486875 w 4486875"/>
                <a:gd name="connsiteY2" fmla="*/ 740271 h 1480541"/>
                <a:gd name="connsiteX3" fmla="*/ 3746605 w 4486875"/>
                <a:gd name="connsiteY3" fmla="*/ 1480541 h 1480541"/>
                <a:gd name="connsiteX4" fmla="*/ 0 w 4486875"/>
                <a:gd name="connsiteY4" fmla="*/ 1480541 h 1480541"/>
                <a:gd name="connsiteX5" fmla="*/ 0 w 4486875"/>
                <a:gd name="connsiteY5" fmla="*/ 0 h 1480541"/>
                <a:gd name="connsiteX0" fmla="*/ 0 w 4324315"/>
                <a:gd name="connsiteY0" fmla="*/ 0 h 1480541"/>
                <a:gd name="connsiteX1" fmla="*/ 3746605 w 4324315"/>
                <a:gd name="connsiteY1" fmla="*/ 0 h 1480541"/>
                <a:gd name="connsiteX2" fmla="*/ 4324315 w 4324315"/>
                <a:gd name="connsiteY2" fmla="*/ 740271 h 1480541"/>
                <a:gd name="connsiteX3" fmla="*/ 3746605 w 4324315"/>
                <a:gd name="connsiteY3" fmla="*/ 1480541 h 1480541"/>
                <a:gd name="connsiteX4" fmla="*/ 0 w 4324315"/>
                <a:gd name="connsiteY4" fmla="*/ 1480541 h 1480541"/>
                <a:gd name="connsiteX5" fmla="*/ 0 w 4324315"/>
                <a:gd name="connsiteY5" fmla="*/ 0 h 148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4315" h="1480541">
                  <a:moveTo>
                    <a:pt x="0" y="0"/>
                  </a:moveTo>
                  <a:lnTo>
                    <a:pt x="3746605" y="0"/>
                  </a:lnTo>
                  <a:lnTo>
                    <a:pt x="4324315" y="740271"/>
                  </a:lnTo>
                  <a:lnTo>
                    <a:pt x="3746605" y="1480541"/>
                  </a:lnTo>
                  <a:lnTo>
                    <a:pt x="0" y="148054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96471" y="4279246"/>
              <a:ext cx="1427355" cy="84658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en-US" sz="2000" b="1" dirty="0" smtClean="0">
                  <a:solidFill>
                    <a:schemeClr val="bg1"/>
                  </a:solidFill>
                </a:rPr>
                <a:t>Managed</a:t>
              </a:r>
              <a:br>
                <a:rPr lang="en-US" sz="2000" b="1" dirty="0" smtClean="0">
                  <a:solidFill>
                    <a:schemeClr val="bg1"/>
                  </a:solidFill>
                </a:rPr>
              </a:br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449" y="4201598"/>
              <a:ext cx="1035569" cy="1001877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 userDrawn="1"/>
        </p:nvGrpSpPr>
        <p:grpSpPr>
          <a:xfrm>
            <a:off x="731242" y="4024940"/>
            <a:ext cx="3397397" cy="1370731"/>
            <a:chOff x="8035153" y="4024940"/>
            <a:chExt cx="3397397" cy="1370731"/>
          </a:xfrm>
        </p:grpSpPr>
        <p:sp>
          <p:nvSpPr>
            <p:cNvPr id="54" name="Pentagon 20"/>
            <p:cNvSpPr/>
            <p:nvPr/>
          </p:nvSpPr>
          <p:spPr>
            <a:xfrm>
              <a:off x="8035153" y="4024940"/>
              <a:ext cx="3397397" cy="1370731"/>
            </a:xfrm>
            <a:custGeom>
              <a:avLst/>
              <a:gdLst>
                <a:gd name="connsiteX0" fmla="*/ 0 w 4486875"/>
                <a:gd name="connsiteY0" fmla="*/ 0 h 1480541"/>
                <a:gd name="connsiteX1" fmla="*/ 3746605 w 4486875"/>
                <a:gd name="connsiteY1" fmla="*/ 0 h 1480541"/>
                <a:gd name="connsiteX2" fmla="*/ 4486875 w 4486875"/>
                <a:gd name="connsiteY2" fmla="*/ 740271 h 1480541"/>
                <a:gd name="connsiteX3" fmla="*/ 3746605 w 4486875"/>
                <a:gd name="connsiteY3" fmla="*/ 1480541 h 1480541"/>
                <a:gd name="connsiteX4" fmla="*/ 0 w 4486875"/>
                <a:gd name="connsiteY4" fmla="*/ 1480541 h 1480541"/>
                <a:gd name="connsiteX5" fmla="*/ 0 w 4486875"/>
                <a:gd name="connsiteY5" fmla="*/ 0 h 1480541"/>
                <a:gd name="connsiteX0" fmla="*/ 0 w 4324315"/>
                <a:gd name="connsiteY0" fmla="*/ 0 h 1480541"/>
                <a:gd name="connsiteX1" fmla="*/ 3746605 w 4324315"/>
                <a:gd name="connsiteY1" fmla="*/ 0 h 1480541"/>
                <a:gd name="connsiteX2" fmla="*/ 4324315 w 4324315"/>
                <a:gd name="connsiteY2" fmla="*/ 740271 h 1480541"/>
                <a:gd name="connsiteX3" fmla="*/ 3746605 w 4324315"/>
                <a:gd name="connsiteY3" fmla="*/ 1480541 h 1480541"/>
                <a:gd name="connsiteX4" fmla="*/ 0 w 4324315"/>
                <a:gd name="connsiteY4" fmla="*/ 1480541 h 1480541"/>
                <a:gd name="connsiteX5" fmla="*/ 0 w 4324315"/>
                <a:gd name="connsiteY5" fmla="*/ 0 h 148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4315" h="1480541">
                  <a:moveTo>
                    <a:pt x="0" y="0"/>
                  </a:moveTo>
                  <a:lnTo>
                    <a:pt x="3746605" y="0"/>
                  </a:lnTo>
                  <a:lnTo>
                    <a:pt x="4324315" y="740271"/>
                  </a:lnTo>
                  <a:lnTo>
                    <a:pt x="3746605" y="1480541"/>
                  </a:lnTo>
                  <a:lnTo>
                    <a:pt x="0" y="148054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334322" y="4287015"/>
              <a:ext cx="1894049" cy="84658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en-US" sz="2000" b="1" dirty="0" smtClean="0">
                  <a:solidFill>
                    <a:schemeClr val="bg1"/>
                  </a:solidFill>
                </a:rPr>
                <a:t>Data Center</a:t>
              </a:r>
              <a:br>
                <a:rPr lang="en-US" sz="2000" b="1" dirty="0" smtClean="0">
                  <a:solidFill>
                    <a:schemeClr val="bg1"/>
                  </a:solidFill>
                </a:rPr>
              </a:br>
              <a:r>
                <a:rPr lang="en-US" sz="1400" dirty="0" smtClean="0">
                  <a:solidFill>
                    <a:schemeClr val="bg1"/>
                  </a:solidFill>
                </a:rPr>
                <a:t>&amp; Network Services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300" y="4201598"/>
              <a:ext cx="1035569" cy="1001877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69" y="237241"/>
            <a:ext cx="1740412" cy="655321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4400170" y="4017171"/>
            <a:ext cx="3397397" cy="1370731"/>
            <a:chOff x="759450" y="4017171"/>
            <a:chExt cx="3397397" cy="1370731"/>
          </a:xfrm>
        </p:grpSpPr>
        <p:sp>
          <p:nvSpPr>
            <p:cNvPr id="19" name="Pentagon 20"/>
            <p:cNvSpPr/>
            <p:nvPr/>
          </p:nvSpPr>
          <p:spPr>
            <a:xfrm>
              <a:off x="759450" y="4017171"/>
              <a:ext cx="3397397" cy="1370731"/>
            </a:xfrm>
            <a:custGeom>
              <a:avLst/>
              <a:gdLst>
                <a:gd name="connsiteX0" fmla="*/ 0 w 4486875"/>
                <a:gd name="connsiteY0" fmla="*/ 0 h 1480541"/>
                <a:gd name="connsiteX1" fmla="*/ 3746605 w 4486875"/>
                <a:gd name="connsiteY1" fmla="*/ 0 h 1480541"/>
                <a:gd name="connsiteX2" fmla="*/ 4486875 w 4486875"/>
                <a:gd name="connsiteY2" fmla="*/ 740271 h 1480541"/>
                <a:gd name="connsiteX3" fmla="*/ 3746605 w 4486875"/>
                <a:gd name="connsiteY3" fmla="*/ 1480541 h 1480541"/>
                <a:gd name="connsiteX4" fmla="*/ 0 w 4486875"/>
                <a:gd name="connsiteY4" fmla="*/ 1480541 h 1480541"/>
                <a:gd name="connsiteX5" fmla="*/ 0 w 4486875"/>
                <a:gd name="connsiteY5" fmla="*/ 0 h 1480541"/>
                <a:gd name="connsiteX0" fmla="*/ 0 w 4324315"/>
                <a:gd name="connsiteY0" fmla="*/ 0 h 1480541"/>
                <a:gd name="connsiteX1" fmla="*/ 3746605 w 4324315"/>
                <a:gd name="connsiteY1" fmla="*/ 0 h 1480541"/>
                <a:gd name="connsiteX2" fmla="*/ 4324315 w 4324315"/>
                <a:gd name="connsiteY2" fmla="*/ 740271 h 1480541"/>
                <a:gd name="connsiteX3" fmla="*/ 3746605 w 4324315"/>
                <a:gd name="connsiteY3" fmla="*/ 1480541 h 1480541"/>
                <a:gd name="connsiteX4" fmla="*/ 0 w 4324315"/>
                <a:gd name="connsiteY4" fmla="*/ 1480541 h 1480541"/>
                <a:gd name="connsiteX5" fmla="*/ 0 w 4324315"/>
                <a:gd name="connsiteY5" fmla="*/ 0 h 148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4315" h="1480541">
                  <a:moveTo>
                    <a:pt x="0" y="0"/>
                  </a:moveTo>
                  <a:lnTo>
                    <a:pt x="3746605" y="0"/>
                  </a:lnTo>
                  <a:lnTo>
                    <a:pt x="4324315" y="740271"/>
                  </a:lnTo>
                  <a:lnTo>
                    <a:pt x="3746605" y="1480541"/>
                  </a:lnTo>
                  <a:lnTo>
                    <a:pt x="0" y="148054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480" y="4201598"/>
              <a:ext cx="1035569" cy="10018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058620" y="4279246"/>
              <a:ext cx="1286302" cy="84658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en-US" sz="2000" b="1" dirty="0" smtClean="0">
                  <a:solidFill>
                    <a:schemeClr val="bg1"/>
                  </a:solidFill>
                </a:rPr>
                <a:t>Cloud</a:t>
              </a:r>
              <a:br>
                <a:rPr lang="en-US" sz="2000" b="1" dirty="0" smtClean="0">
                  <a:solidFill>
                    <a:schemeClr val="bg1"/>
                  </a:solidFill>
                </a:rPr>
              </a:br>
              <a:r>
                <a:rPr lang="en-US" sz="1400" dirty="0" smtClean="0">
                  <a:solidFill>
                    <a:schemeClr val="bg1"/>
                  </a:solidFill>
                </a:rPr>
                <a:t>Services</a:t>
              </a:r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01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47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827" r:id="rId2"/>
    <p:sldLayoutId id="2147483767" r:id="rId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004635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2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4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8" r:id="rId2"/>
    <p:sldLayoutId id="2147483760" r:id="rId3"/>
    <p:sldLayoutId id="2147483729" r:id="rId4"/>
    <p:sldLayoutId id="2147483726" r:id="rId5"/>
    <p:sldLayoutId id="2147483731" r:id="rId6"/>
    <p:sldLayoutId id="2147483732" r:id="rId7"/>
    <p:sldLayoutId id="2147483733" r:id="rId8"/>
    <p:sldLayoutId id="2147483830" r:id="rId9"/>
    <p:sldLayoutId id="2147483831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2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6" r:id="rId2"/>
    <p:sldLayoutId id="2147483818" r:id="rId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2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86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5" r:id="rId3"/>
    <p:sldLayoutId id="2147483822" r:id="rId4"/>
    <p:sldLayoutId id="2147483828" r:id="rId5"/>
    <p:sldLayoutId id="2147483824" r:id="rId6"/>
    <p:sldLayoutId id="2147483823" r:id="rId7"/>
    <p:sldLayoutId id="2147483826" r:id="rId8"/>
    <p:sldLayoutId id="2147483832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2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11" r:id="rId2"/>
    <p:sldLayoutId id="2147483787" r:id="rId3"/>
    <p:sldLayoutId id="2147483812" r:id="rId4"/>
    <p:sldLayoutId id="2147483788" r:id="rId5"/>
    <p:sldLayoutId id="2147483813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2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54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3" r:id="rId2"/>
    <p:sldLayoutId id="2147483796" r:id="rId3"/>
    <p:sldLayoutId id="2147483791" r:id="rId4"/>
    <p:sldLayoutId id="2147483794" r:id="rId5"/>
    <p:sldLayoutId id="2147483797" r:id="rId6"/>
    <p:sldLayoutId id="2147483792" r:id="rId7"/>
    <p:sldLayoutId id="2147483795" r:id="rId8"/>
    <p:sldLayoutId id="2147483798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jpeg"/><Relationship Id="rId5" Type="http://schemas.openxmlformats.org/officeDocument/2006/relationships/image" Target="../media/image39.tiff"/><Relationship Id="rId6" Type="http://schemas.openxmlformats.org/officeDocument/2006/relationships/image" Target="../media/image40.tiff"/><Relationship Id="rId7" Type="http://schemas.openxmlformats.org/officeDocument/2006/relationships/image" Target="../media/image41.jpeg"/><Relationship Id="rId8" Type="http://schemas.openxmlformats.org/officeDocument/2006/relationships/image" Target="../media/image42.tiff"/><Relationship Id="rId9" Type="http://schemas.openxmlformats.org/officeDocument/2006/relationships/image" Target="../media/image43.tiff"/><Relationship Id="rId10" Type="http://schemas.openxmlformats.org/officeDocument/2006/relationships/image" Target="../media/image44.tiff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s-logo-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42" y="1090881"/>
            <a:ext cx="1669255" cy="417314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1293183" y="1710655"/>
            <a:ext cx="9709008" cy="168455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 smtClean="0"/>
              <a:t>From </a:t>
            </a:r>
            <a:r>
              <a:rPr lang="en-US" sz="4400" dirty="0" err="1" smtClean="0"/>
              <a:t>Dev</a:t>
            </a:r>
            <a:r>
              <a:rPr lang="en-US" sz="4400" dirty="0" smtClean="0"/>
              <a:t> to Ops:</a:t>
            </a:r>
            <a:br>
              <a:rPr lang="en-US" sz="4400" dirty="0" smtClean="0"/>
            </a:br>
            <a:r>
              <a:rPr lang="en-US" sz="4400" dirty="0" smtClean="0"/>
              <a:t>Delivering an API to Production with </a:t>
            </a:r>
            <a:r>
              <a:rPr lang="en-US" sz="4400" dirty="0" err="1" smtClean="0"/>
              <a:t>Splunk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4" y="227093"/>
            <a:ext cx="1024559" cy="10614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" y="3759875"/>
            <a:ext cx="12192002" cy="16850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876" y="4628699"/>
            <a:ext cx="6217466" cy="14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372" y="327164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Operating Your API in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59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72050" y="2200275"/>
            <a:ext cx="6445250" cy="1144631"/>
          </a:xfrm>
        </p:spPr>
        <p:txBody>
          <a:bodyPr/>
          <a:lstStyle/>
          <a:p>
            <a:r>
              <a:rPr lang="en-US" dirty="0"/>
              <a:t>Q: how many </a:t>
            </a:r>
            <a:r>
              <a:rPr lang="en-US" dirty="0" smtClean="0"/>
              <a:t>programmers </a:t>
            </a:r>
            <a:r>
              <a:rPr lang="en-US" dirty="0"/>
              <a:t>does it take to change a light bulb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E8DC13E-CE99-4B07-ACA8-802F56D0CA2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09533" y="3835176"/>
            <a:ext cx="6096000" cy="142560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>
              <a:lnSpc>
                <a:spcPts val="3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A: none, they just make darkness standard and tell everyone "this behavior is by design"</a:t>
            </a:r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129799" y="19825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2A4161"/>
                </a:solidFill>
              </a:rPr>
              <a:t>One way to deal with errors…</a:t>
            </a:r>
            <a:endParaRPr lang="en-US" dirty="0">
              <a:solidFill>
                <a:srgbClr val="2A4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28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9799" y="19825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A4161"/>
                </a:solidFill>
              </a:rPr>
              <a:t>Or, you can design for production:</a:t>
            </a:r>
            <a:endParaRPr lang="en-US" dirty="0">
              <a:solidFill>
                <a:srgbClr val="2A416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72050" y="1773053"/>
            <a:ext cx="6445250" cy="3998796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/>
              <a:t>have a live system, tons of log data, and you need: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/>
              <a:t>Monitoring </a:t>
            </a:r>
            <a:r>
              <a:rPr lang="en-US" dirty="0"/>
              <a:t>&amp; Trending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Alerting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Event Correlation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Troubleshooting across multiple systems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Billing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E8DC13E-CE99-4B07-ACA8-802F56D0CA2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Placeholder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828801"/>
            <a:ext cx="4325938" cy="52667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7638" y="2782262"/>
            <a:ext cx="830661" cy="8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68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9918" y="40949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Splunk to the Rescue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77" b="6000"/>
          <a:stretch/>
        </p:blipFill>
        <p:spPr>
          <a:xfrm>
            <a:off x="2000138" y="1848501"/>
            <a:ext cx="8586312" cy="446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9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9918" y="40949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Splunk to the Rescue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idx="1"/>
          </p:nvPr>
        </p:nvSpPr>
        <p:spPr>
          <a:xfrm>
            <a:off x="1596890" y="3571252"/>
            <a:ext cx="8965383" cy="1760477"/>
          </a:xfrm>
        </p:spPr>
        <p:txBody>
          <a:bodyPr>
            <a:normAutofit/>
          </a:bodyPr>
          <a:lstStyle/>
          <a:p>
            <a:r>
              <a:rPr lang="en-US" sz="2800" dirty="0"/>
              <a:t>Two threads walk into a bar. The barkeeper looks up and yells, "</a:t>
            </a:r>
            <a:r>
              <a:rPr lang="en-US" sz="2800" i="1" dirty="0"/>
              <a:t>hey, I want don't any conditions race like time last!</a:t>
            </a:r>
            <a:r>
              <a:rPr lang="en-US" sz="2800" dirty="0"/>
              <a:t>"</a:t>
            </a:r>
          </a:p>
          <a:p>
            <a:endParaRPr lang="en-US" sz="2800" dirty="0"/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553252" y="2426943"/>
            <a:ext cx="10230459" cy="68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2A4161"/>
                </a:solidFill>
              </a:rPr>
              <a:t>Looking at logs can be like this:</a:t>
            </a:r>
            <a:endParaRPr lang="en-US" sz="2800" dirty="0">
              <a:solidFill>
                <a:srgbClr val="2A4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955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9918" y="40949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Splunk to the Rescue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54" y="2333056"/>
            <a:ext cx="8933133" cy="4361471"/>
          </a:xfrm>
          <a:prstGeom prst="rect">
            <a:avLst/>
          </a:prstGeom>
        </p:spPr>
      </p:pic>
      <p:sp>
        <p:nvSpPr>
          <p:cNvPr id="6" name="Title 8"/>
          <p:cNvSpPr txBox="1">
            <a:spLocks/>
          </p:cNvSpPr>
          <p:nvPr/>
        </p:nvSpPr>
        <p:spPr>
          <a:xfrm>
            <a:off x="515531" y="1898800"/>
            <a:ext cx="11228523" cy="68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2A4161"/>
                </a:solidFill>
              </a:rPr>
              <a:t>But </a:t>
            </a:r>
            <a:r>
              <a:rPr lang="en-US" sz="2800" dirty="0" err="1" smtClean="0">
                <a:solidFill>
                  <a:srgbClr val="2A4161"/>
                </a:solidFill>
              </a:rPr>
              <a:t>Splunk</a:t>
            </a:r>
            <a:r>
              <a:rPr lang="en-US" sz="2800" dirty="0" smtClean="0">
                <a:solidFill>
                  <a:srgbClr val="2A4161"/>
                </a:solidFill>
              </a:rPr>
              <a:t> makes it easy to find &amp; correlate information in your logs:</a:t>
            </a:r>
            <a:endParaRPr lang="en-US" sz="2800" dirty="0">
              <a:solidFill>
                <a:srgbClr val="2A4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95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9918" y="40949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Splunk to the Rescue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09336" y="1989147"/>
            <a:ext cx="7885164" cy="4185096"/>
            <a:chOff x="2225021" y="1989147"/>
            <a:chExt cx="7885164" cy="4185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5021" y="1989147"/>
              <a:ext cx="7885164" cy="418509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206761" y="4992209"/>
              <a:ext cx="1722629" cy="641317"/>
            </a:xfrm>
            <a:prstGeom prst="rect">
              <a:avLst/>
            </a:prstGeom>
            <a:solidFill>
              <a:srgbClr val="59953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Analysis &amp; Reporting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113212" y="4167463"/>
              <a:ext cx="1909726" cy="641317"/>
            </a:xfrm>
            <a:prstGeom prst="rect">
              <a:avLst/>
            </a:prstGeom>
            <a:solidFill>
              <a:srgbClr val="59953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Security &amp; Compliance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113212" y="3342717"/>
              <a:ext cx="1909726" cy="641317"/>
            </a:xfrm>
            <a:prstGeom prst="rect">
              <a:avLst/>
            </a:prstGeom>
            <a:solidFill>
              <a:srgbClr val="59953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Infrastructure &amp; Operations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13212" y="2517971"/>
              <a:ext cx="1909726" cy="641317"/>
            </a:xfrm>
            <a:prstGeom prst="rect">
              <a:avLst/>
            </a:prstGeom>
            <a:solidFill>
              <a:srgbClr val="59953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Application Management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itle 8"/>
          <p:cNvSpPr txBox="1">
            <a:spLocks/>
          </p:cNvSpPr>
          <p:nvPr/>
        </p:nvSpPr>
        <p:spPr>
          <a:xfrm>
            <a:off x="352070" y="2276044"/>
            <a:ext cx="3621293" cy="2125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solidFill>
                  <a:srgbClr val="2A4161"/>
                </a:solidFill>
              </a:rPr>
              <a:t>Splunk</a:t>
            </a:r>
            <a:r>
              <a:rPr lang="en-US" sz="2800" dirty="0" smtClean="0">
                <a:solidFill>
                  <a:srgbClr val="2A4161"/>
                </a:solidFill>
              </a:rPr>
              <a:t> brings value to your machine data making it accessible to the enterprise.</a:t>
            </a:r>
            <a:endParaRPr lang="en-US" sz="2800" dirty="0">
              <a:solidFill>
                <a:srgbClr val="2A4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67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776524" y="39593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Splunk Architecture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48" t="10452" r="3967" b="8320"/>
          <a:stretch/>
        </p:blipFill>
        <p:spPr>
          <a:xfrm>
            <a:off x="1785499" y="1457721"/>
            <a:ext cx="8059891" cy="567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3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Splunk’n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ps-logo-whit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42" y="1090881"/>
            <a:ext cx="1669255" cy="4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3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E8DC13E-CE99-4B07-ACA8-802F56D0CA2A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0" y="102985"/>
            <a:ext cx="3175000" cy="1270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6514" y="701247"/>
            <a:ext cx="2862797" cy="1260427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accent5"/>
                </a:solidFill>
              </a:rPr>
              <a:t>demo</a:t>
            </a:r>
            <a:endParaRPr lang="en-US" b="0" dirty="0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404" y="941324"/>
            <a:ext cx="8481703" cy="5408967"/>
          </a:xfrm>
          <a:prstGeom prst="rect">
            <a:avLst/>
          </a:prstGeom>
          <a:ln>
            <a:solidFill>
              <a:srgbClr val="232322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01182" y="2376642"/>
            <a:ext cx="2992598" cy="157185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sz="2400" dirty="0" smtClean="0"/>
              <a:t>Find errors easily</a:t>
            </a:r>
          </a:p>
          <a:p>
            <a:pPr algn="l"/>
            <a:r>
              <a:rPr lang="en-US" sz="2400" dirty="0" smtClean="0"/>
              <a:t>using full text search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5234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02" y="1912442"/>
            <a:ext cx="11847619" cy="261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60" y="4220939"/>
            <a:ext cx="2143648" cy="808261"/>
          </a:xfrm>
          <a:prstGeom prst="rect">
            <a:avLst/>
          </a:prstGeom>
        </p:spPr>
      </p:pic>
      <p:pic>
        <p:nvPicPr>
          <p:cNvPr id="4" name="Picture 3" descr="ps-logo@2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89" y="4520682"/>
            <a:ext cx="2338809" cy="5847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7702" y="515892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Services provided: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IT Infrastructure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Cloud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Managed Service Solutions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224893" y="5029200"/>
            <a:ext cx="4860428" cy="1882349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Serving 900 </a:t>
            </a:r>
            <a:r>
              <a:rPr lang="en-US" sz="1800" dirty="0"/>
              <a:t>Health Plans, 90 million </a:t>
            </a:r>
            <a:r>
              <a:rPr lang="en-US" sz="1800" dirty="0" smtClean="0"/>
              <a:t>members</a:t>
            </a:r>
            <a:r>
              <a:rPr lang="en-US" sz="1800" dirty="0"/>
              <a:t>, 750,000 </a:t>
            </a:r>
            <a:r>
              <a:rPr lang="en-US" sz="1800" dirty="0" smtClean="0"/>
              <a:t>providers </a:t>
            </a:r>
            <a:r>
              <a:rPr lang="en-US" sz="1800" dirty="0"/>
              <a:t>and 5,000 </a:t>
            </a:r>
            <a:r>
              <a:rPr lang="en-US" sz="1800" dirty="0" smtClean="0"/>
              <a:t>financial </a:t>
            </a:r>
            <a:r>
              <a:rPr lang="en-US" sz="1800" dirty="0"/>
              <a:t>i</a:t>
            </a:r>
            <a:r>
              <a:rPr lang="en-US" sz="1800" dirty="0" smtClean="0"/>
              <a:t>nstitutions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Multi-TB SQL Server database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800" dirty="0" smtClean="0"/>
              <a:t>Over 15 Billion Rows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218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E8DC13E-CE99-4B07-ACA8-802F56D0CA2A}" type="slidenum">
              <a:rPr lang="en-US" smtClean="0"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0" y="102985"/>
            <a:ext cx="3175000" cy="1270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6514" y="701247"/>
            <a:ext cx="2862797" cy="1260427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accent5"/>
                </a:solidFill>
              </a:rPr>
              <a:t>demo</a:t>
            </a:r>
            <a:endParaRPr lang="en-US" b="0" dirty="0">
              <a:solidFill>
                <a:schemeClr val="accent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0398"/>
          <a:stretch/>
        </p:blipFill>
        <p:spPr>
          <a:xfrm>
            <a:off x="3017744" y="1370657"/>
            <a:ext cx="8759316" cy="4764215"/>
          </a:xfrm>
          <a:prstGeom prst="rect">
            <a:avLst/>
          </a:prstGeom>
          <a:ln>
            <a:solidFill>
              <a:srgbClr val="232322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01182" y="2376642"/>
            <a:ext cx="2753692" cy="2037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algn="l"/>
            <a:r>
              <a:rPr lang="en-US" sz="2400" dirty="0" smtClean="0"/>
              <a:t>Once you’ve found</a:t>
            </a:r>
          </a:p>
          <a:p>
            <a:pPr algn="l"/>
            <a:r>
              <a:rPr lang="en-US" sz="2400" dirty="0" smtClean="0"/>
              <a:t>the error, expand</a:t>
            </a:r>
          </a:p>
          <a:p>
            <a:pPr algn="l"/>
            <a:r>
              <a:rPr lang="en-US" sz="2400" dirty="0" smtClean="0"/>
              <a:t>the timeframe to find what else was happening at this time.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4786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E8DC13E-CE99-4B07-ACA8-802F56D0CA2A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0" y="102985"/>
            <a:ext cx="3175000" cy="1270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6514" y="701247"/>
            <a:ext cx="2862797" cy="1260427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accent5"/>
                </a:solidFill>
              </a:rPr>
              <a:t>demo</a:t>
            </a:r>
            <a:endParaRPr lang="en-US" b="0" dirty="0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15" t="1651" r="1160" b="2351"/>
          <a:stretch/>
        </p:blipFill>
        <p:spPr>
          <a:xfrm>
            <a:off x="3570996" y="352095"/>
            <a:ext cx="6362411" cy="3206583"/>
          </a:xfrm>
          <a:prstGeom prst="rect">
            <a:avLst/>
          </a:prstGeom>
          <a:ln>
            <a:solidFill>
              <a:srgbClr val="23232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589" t="1905" r="1672" b="2249"/>
          <a:stretch/>
        </p:blipFill>
        <p:spPr>
          <a:xfrm>
            <a:off x="5054720" y="2741314"/>
            <a:ext cx="6475577" cy="3797600"/>
          </a:xfrm>
          <a:prstGeom prst="rect">
            <a:avLst/>
          </a:prstGeom>
          <a:ln>
            <a:solidFill>
              <a:srgbClr val="232322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01182" y="2376642"/>
            <a:ext cx="2753692" cy="2037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 smtClean="0"/>
              <a:t>Build alerts to notify you when the error happens again.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1027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E8DC13E-CE99-4B07-ACA8-802F56D0CA2A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0" y="102985"/>
            <a:ext cx="3175000" cy="1270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6514" y="701247"/>
            <a:ext cx="2862797" cy="1260427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accent5"/>
                </a:solidFill>
              </a:rPr>
              <a:t>demo</a:t>
            </a:r>
            <a:endParaRPr lang="en-US" b="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181" y="2376642"/>
            <a:ext cx="2816563" cy="182335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 smtClean="0"/>
              <a:t>Analyze data by piping results through advanced commands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10" y="1169460"/>
            <a:ext cx="8927342" cy="5105382"/>
          </a:xfrm>
          <a:prstGeom prst="rect">
            <a:avLst/>
          </a:prstGeom>
          <a:ln>
            <a:solidFill>
              <a:srgbClr val="232322"/>
            </a:solidFill>
          </a:ln>
        </p:spPr>
      </p:pic>
    </p:spTree>
    <p:extLst>
      <p:ext uri="{BB962C8B-B14F-4D97-AF65-F5344CB8AC3E}">
        <p14:creationId xmlns:p14="http://schemas.microsoft.com/office/powerpoint/2010/main" val="144385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E8DC13E-CE99-4B07-ACA8-802F56D0CA2A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0" y="102985"/>
            <a:ext cx="3175000" cy="1270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6514" y="701247"/>
            <a:ext cx="2862797" cy="1260427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accent5"/>
                </a:solidFill>
              </a:rPr>
              <a:t>demo</a:t>
            </a:r>
            <a:endParaRPr lang="en-US" b="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181" y="2376642"/>
            <a:ext cx="2490665" cy="212841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 smtClean="0"/>
              <a:t>In a single click, visualization your analysis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864" y="1395806"/>
            <a:ext cx="9405236" cy="479209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277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E8DC13E-CE99-4B07-ACA8-802F56D0CA2A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120" y="250954"/>
            <a:ext cx="7240777" cy="643099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0" y="102985"/>
            <a:ext cx="3175000" cy="1270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6514" y="701247"/>
            <a:ext cx="2862797" cy="1260427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accent5"/>
                </a:solidFill>
              </a:rPr>
              <a:t>demo</a:t>
            </a:r>
            <a:endParaRPr lang="en-US" b="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181" y="2376643"/>
            <a:ext cx="3734459" cy="13329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sz="2400" dirty="0" smtClean="0"/>
              <a:t>Build dashboards to give you real-time intelligence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6716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48582" y="3880003"/>
            <a:ext cx="105156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ps-logo-whit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5" y="286091"/>
            <a:ext cx="1772995" cy="4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75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Code on the Beach</a:t>
            </a:r>
          </a:p>
        </p:txBody>
      </p:sp>
      <p:pic>
        <p:nvPicPr>
          <p:cNvPr id="6" name="Picture 5" descr="ps-logo-whit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5" y="286091"/>
            <a:ext cx="1772995" cy="4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4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Aspects of Delivering Internet Grade Services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rgbClr val="5B9BD5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915488" y="2394831"/>
            <a:ext cx="1573981" cy="157398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579972" y="2313631"/>
            <a:ext cx="2399256" cy="1676587"/>
            <a:chOff x="4125530" y="2585447"/>
            <a:chExt cx="3284794" cy="224890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629463" y="2585447"/>
              <a:ext cx="1108127" cy="11081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6348034" y="3699288"/>
              <a:ext cx="1062290" cy="106229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737590" y="2664104"/>
              <a:ext cx="1029470" cy="102947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362811" y="3820415"/>
              <a:ext cx="985223" cy="98522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duotone>
                <a:srgbClr val="5B9BD5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125530" y="3776355"/>
              <a:ext cx="1057996" cy="1057996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duotone>
              <a:srgbClr val="5B9BD5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975672" y="2345873"/>
            <a:ext cx="1665207" cy="16652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46501" y="4603755"/>
            <a:ext cx="172354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EA9A1D"/>
                </a:solidFill>
              </a:rPr>
              <a:t>Design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78070" y="4603755"/>
            <a:ext cx="133882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EA9A1D"/>
                </a:solidFill>
              </a:rPr>
              <a:t>Code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80988" y="4603755"/>
            <a:ext cx="172354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EA9A1D"/>
                </a:solidFill>
              </a:rPr>
              <a:t>Deploy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duotone>
              <a:srgbClr val="5B9BD5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9829800" y="2560411"/>
            <a:ext cx="1524000" cy="1524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503550" y="4603755"/>
            <a:ext cx="192873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EA9A1D"/>
                </a:solidFill>
              </a:rPr>
              <a:t>Operate</a:t>
            </a:r>
          </a:p>
        </p:txBody>
      </p:sp>
    </p:spTree>
    <p:extLst>
      <p:ext uri="{BB962C8B-B14F-4D97-AF65-F5344CB8AC3E}">
        <p14:creationId xmlns:p14="http://schemas.microsoft.com/office/powerpoint/2010/main" val="221531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582" y="479136"/>
            <a:ext cx="11304566" cy="750118"/>
          </a:xfrm>
        </p:spPr>
        <p:txBody>
          <a:bodyPr>
            <a:noAutofit/>
          </a:bodyPr>
          <a:lstStyle/>
          <a:p>
            <a:r>
              <a:rPr lang="en-US" dirty="0"/>
              <a:t>Design with Production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3"/>
          </p:nvPr>
        </p:nvSpPr>
        <p:spPr>
          <a:xfrm>
            <a:off x="443737" y="1357203"/>
            <a:ext cx="11304567" cy="527904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EA9A1D"/>
                </a:solidFill>
              </a:rPr>
              <a:t>Scalability &amp; Fault Tolerance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REST-based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Stateless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Load-Balancing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Versioning</a:t>
            </a:r>
            <a:br>
              <a:rPr lang="en-US" dirty="0" smtClean="0"/>
            </a:br>
            <a:endParaRPr lang="en-US" dirty="0"/>
          </a:p>
          <a:p>
            <a:r>
              <a:rPr lang="en-US" sz="2400" b="1" dirty="0">
                <a:solidFill>
                  <a:srgbClr val="EA9A1D"/>
                </a:solidFill>
              </a:rPr>
              <a:t>How will you troubleshoot in production?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production acts like production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need operational </a:t>
            </a:r>
            <a:r>
              <a:rPr lang="en-US" dirty="0" smtClean="0"/>
              <a:t>visibility</a:t>
            </a:r>
            <a:br>
              <a:rPr lang="en-US" dirty="0" smtClean="0"/>
            </a:br>
            <a:endParaRPr lang="en-US" dirty="0"/>
          </a:p>
          <a:p>
            <a:r>
              <a:rPr lang="en-US" sz="2400" b="1" dirty="0">
                <a:solidFill>
                  <a:srgbClr val="EA9A1D"/>
                </a:solidFill>
              </a:rPr>
              <a:t>Pressure to increase velocity and delivery business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Limited insights into behavior and performance from application 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Building comprehensive management tools take time</a:t>
            </a:r>
          </a:p>
        </p:txBody>
      </p:sp>
    </p:spTree>
    <p:extLst>
      <p:ext uri="{BB962C8B-B14F-4D97-AF65-F5344CB8AC3E}">
        <p14:creationId xmlns:p14="http://schemas.microsoft.com/office/powerpoint/2010/main" val="206039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2582" y="479136"/>
            <a:ext cx="11304566" cy="750118"/>
          </a:xfrm>
        </p:spPr>
        <p:txBody>
          <a:bodyPr>
            <a:noAutofit/>
          </a:bodyPr>
          <a:lstStyle/>
          <a:p>
            <a:r>
              <a:rPr lang="en-US" dirty="0"/>
              <a:t>Design with Production in 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617" t="4556" r="11587" b="7115"/>
          <a:stretch/>
        </p:blipFill>
        <p:spPr>
          <a:xfrm>
            <a:off x="3533276" y="1622152"/>
            <a:ext cx="5130164" cy="4313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567" y="3168858"/>
            <a:ext cx="262795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sz="4800" dirty="0" smtClean="0"/>
              <a:t>Because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0102" y="3170360"/>
            <a:ext cx="2815047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l"/>
            <a:r>
              <a:rPr lang="en-US" sz="4800" dirty="0" smtClean="0"/>
              <a:t>s Happen</a:t>
            </a:r>
          </a:p>
        </p:txBody>
      </p:sp>
    </p:spTree>
    <p:extLst>
      <p:ext uri="{BB962C8B-B14F-4D97-AF65-F5344CB8AC3E}">
        <p14:creationId xmlns:p14="http://schemas.microsoft.com/office/powerpoint/2010/main" val="193247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REST-based API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Dependency Injection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Logging Framework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7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43736" y="1673235"/>
            <a:ext cx="11304567" cy="4420650"/>
          </a:xfrm>
        </p:spPr>
        <p:txBody>
          <a:bodyPr>
            <a:normAutofit fontScale="92500"/>
          </a:bodyPr>
          <a:lstStyle/>
          <a:p>
            <a:r>
              <a:rPr lang="en-US" sz="3200" dirty="0">
                <a:solidFill>
                  <a:srgbClr val="474644"/>
                </a:solidFill>
              </a:rPr>
              <a:t>Write log data to local file</a:t>
            </a:r>
          </a:p>
          <a:p>
            <a:r>
              <a:rPr lang="en-US" sz="3200" dirty="0">
                <a:solidFill>
                  <a:srgbClr val="474644"/>
                </a:solidFill>
              </a:rPr>
              <a:t>Institute a log rotation policy</a:t>
            </a:r>
          </a:p>
          <a:p>
            <a:r>
              <a:rPr lang="en-US" sz="3200" dirty="0">
                <a:solidFill>
                  <a:srgbClr val="474644"/>
                </a:solidFill>
              </a:rPr>
              <a:t>Begin each event with a timestamp</a:t>
            </a:r>
          </a:p>
          <a:p>
            <a:r>
              <a:rPr lang="en-US" sz="3200" dirty="0">
                <a:solidFill>
                  <a:srgbClr val="474644"/>
                </a:solidFill>
              </a:rPr>
              <a:t>Generate a unique identifier that is assigned to related events</a:t>
            </a:r>
          </a:p>
          <a:p>
            <a:r>
              <a:rPr lang="en-US" sz="3200" dirty="0">
                <a:solidFill>
                  <a:srgbClr val="474644"/>
                </a:solidFill>
              </a:rPr>
              <a:t>Use key-value pairs to describe the properties of </a:t>
            </a:r>
            <a:r>
              <a:rPr lang="en-US" sz="3200" dirty="0" smtClean="0">
                <a:solidFill>
                  <a:srgbClr val="474644"/>
                </a:solidFill>
              </a:rPr>
              <a:t>events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474644"/>
                </a:solidFill>
              </a:rPr>
              <a:t>	</a:t>
            </a:r>
            <a:r>
              <a:rPr lang="en-US" sz="3200" dirty="0" smtClean="0">
                <a:solidFill>
                  <a:srgbClr val="474644"/>
                </a:solidFill>
              </a:rPr>
              <a:t>Standardize </a:t>
            </a:r>
            <a:r>
              <a:rPr lang="en-US" sz="3200" dirty="0">
                <a:solidFill>
                  <a:srgbClr val="474644"/>
                </a:solidFill>
              </a:rPr>
              <a:t>field names across the application</a:t>
            </a:r>
          </a:p>
          <a:p>
            <a:r>
              <a:rPr lang="en-US" sz="3200" dirty="0">
                <a:solidFill>
                  <a:srgbClr val="474644"/>
                </a:solidFill>
              </a:rPr>
              <a:t>Avoid excessively long events</a:t>
            </a:r>
          </a:p>
          <a:p>
            <a:r>
              <a:rPr lang="en-US" sz="3200" dirty="0">
                <a:solidFill>
                  <a:srgbClr val="474644"/>
                </a:solidFill>
              </a:rPr>
              <a:t>Avoid spamming the log</a:t>
            </a:r>
          </a:p>
          <a:p>
            <a:endParaRPr lang="en-US" dirty="0">
              <a:solidFill>
                <a:srgbClr val="474644"/>
              </a:solidFill>
            </a:endParaRPr>
          </a:p>
          <a:p>
            <a:endParaRPr lang="en-US" dirty="0">
              <a:solidFill>
                <a:srgbClr val="474644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Logging Best Practices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8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E8DC13E-CE99-4B07-ACA8-802F56D0CA2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2712" y="5125709"/>
            <a:ext cx="11463528" cy="769441"/>
          </a:xfrm>
        </p:spPr>
        <p:txBody>
          <a:bodyPr/>
          <a:lstStyle/>
          <a:p>
            <a:r>
              <a:rPr lang="en-US" sz="4400" dirty="0" smtClean="0"/>
              <a:t>Demo</a:t>
            </a: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Coding the Service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39178"/>
            <a:ext cx="27432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Considerations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E8DC13E-CE99-4B07-ACA8-802F56D0CA2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029040" y="4446145"/>
            <a:ext cx="4058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Internet Connectivity, Power</a:t>
            </a:r>
          </a:p>
          <a:p>
            <a:pPr algn="ctr"/>
            <a:r>
              <a:rPr lang="en-US" dirty="0" smtClean="0"/>
              <a:t>Management, Cooling, Physical Security</a:t>
            </a:r>
          </a:p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Data Center or Cloud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40149" y="4446145"/>
            <a:ext cx="3343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Network, Load Balancing, Compute, Storage, Security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b="1" dirty="0" smtClean="0"/>
              <a:t>Data Center or IT or Cloud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2" y="1870454"/>
            <a:ext cx="7254869" cy="23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0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 Title Slides">
  <a:themeElements>
    <a:clrScheme name="P10 - New Branding">
      <a:dk1>
        <a:srgbClr val="3B5985"/>
      </a:dk1>
      <a:lt1>
        <a:sysClr val="window" lastClr="FFFFFF"/>
      </a:lt1>
      <a:dk2>
        <a:srgbClr val="3B5985"/>
      </a:dk2>
      <a:lt2>
        <a:srgbClr val="FFFFFF"/>
      </a:lt2>
      <a:accent1>
        <a:srgbClr val="3B5985"/>
      </a:accent1>
      <a:accent2>
        <a:srgbClr val="6CBDC4"/>
      </a:accent2>
      <a:accent3>
        <a:srgbClr val="E73225"/>
      </a:accent3>
      <a:accent4>
        <a:srgbClr val="EEB04D"/>
      </a:accent4>
      <a:accent5>
        <a:srgbClr val="474644"/>
      </a:accent5>
      <a:accent6>
        <a:srgbClr val="DBD3BC"/>
      </a:accent6>
      <a:hlink>
        <a:srgbClr val="EEB04D"/>
      </a:hlink>
      <a:folHlink>
        <a:srgbClr val="EEB04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neric Divider Slides">
  <a:themeElements>
    <a:clrScheme name="P10 - New Branding">
      <a:dk1>
        <a:srgbClr val="3B5985"/>
      </a:dk1>
      <a:lt1>
        <a:sysClr val="window" lastClr="FFFFFF"/>
      </a:lt1>
      <a:dk2>
        <a:srgbClr val="3B5985"/>
      </a:dk2>
      <a:lt2>
        <a:srgbClr val="FFFFFF"/>
      </a:lt2>
      <a:accent1>
        <a:srgbClr val="3B5985"/>
      </a:accent1>
      <a:accent2>
        <a:srgbClr val="6CBDC4"/>
      </a:accent2>
      <a:accent3>
        <a:srgbClr val="E73225"/>
      </a:accent3>
      <a:accent4>
        <a:srgbClr val="EEB04D"/>
      </a:accent4>
      <a:accent5>
        <a:srgbClr val="474644"/>
      </a:accent5>
      <a:accent6>
        <a:srgbClr val="DBD3BC"/>
      </a:accent6>
      <a:hlink>
        <a:srgbClr val="EEB04D"/>
      </a:hlink>
      <a:folHlink>
        <a:srgbClr val="EEB04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P10 - New Branding">
      <a:dk1>
        <a:srgbClr val="3B5985"/>
      </a:dk1>
      <a:lt1>
        <a:sysClr val="window" lastClr="FFFFFF"/>
      </a:lt1>
      <a:dk2>
        <a:srgbClr val="3B5985"/>
      </a:dk2>
      <a:lt2>
        <a:srgbClr val="FFFFFF"/>
      </a:lt2>
      <a:accent1>
        <a:srgbClr val="3B5985"/>
      </a:accent1>
      <a:accent2>
        <a:srgbClr val="6CBDC4"/>
      </a:accent2>
      <a:accent3>
        <a:srgbClr val="E73225"/>
      </a:accent3>
      <a:accent4>
        <a:srgbClr val="EEB04D"/>
      </a:accent4>
      <a:accent5>
        <a:srgbClr val="474644"/>
      </a:accent5>
      <a:accent6>
        <a:srgbClr val="DBD3BC"/>
      </a:accent6>
      <a:hlink>
        <a:srgbClr val="EEB04D"/>
      </a:hlink>
      <a:folHlink>
        <a:srgbClr val="EEB04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mall Callout Slides">
  <a:themeElements>
    <a:clrScheme name="P10 - New Branding">
      <a:dk1>
        <a:srgbClr val="3B5985"/>
      </a:dk1>
      <a:lt1>
        <a:sysClr val="window" lastClr="FFFFFF"/>
      </a:lt1>
      <a:dk2>
        <a:srgbClr val="3B5985"/>
      </a:dk2>
      <a:lt2>
        <a:srgbClr val="FFFFFF"/>
      </a:lt2>
      <a:accent1>
        <a:srgbClr val="3B5985"/>
      </a:accent1>
      <a:accent2>
        <a:srgbClr val="6CBDC4"/>
      </a:accent2>
      <a:accent3>
        <a:srgbClr val="E73225"/>
      </a:accent3>
      <a:accent4>
        <a:srgbClr val="EEB04D"/>
      </a:accent4>
      <a:accent5>
        <a:srgbClr val="474644"/>
      </a:accent5>
      <a:accent6>
        <a:srgbClr val="DBD3BC"/>
      </a:accent6>
      <a:hlink>
        <a:srgbClr val="EEB04D"/>
      </a:hlink>
      <a:folHlink>
        <a:srgbClr val="EEB04D"/>
      </a:folHlink>
    </a:clrScheme>
    <a:fontScheme name="Peak 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4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Emphasis Slides">
  <a:themeElements>
    <a:clrScheme name="P10 - New Branding">
      <a:dk1>
        <a:srgbClr val="3B5985"/>
      </a:dk1>
      <a:lt1>
        <a:sysClr val="window" lastClr="FFFFFF"/>
      </a:lt1>
      <a:dk2>
        <a:srgbClr val="3B5985"/>
      </a:dk2>
      <a:lt2>
        <a:srgbClr val="FFFFFF"/>
      </a:lt2>
      <a:accent1>
        <a:srgbClr val="3B5985"/>
      </a:accent1>
      <a:accent2>
        <a:srgbClr val="6CBDC4"/>
      </a:accent2>
      <a:accent3>
        <a:srgbClr val="E73225"/>
      </a:accent3>
      <a:accent4>
        <a:srgbClr val="EEB04D"/>
      </a:accent4>
      <a:accent5>
        <a:srgbClr val="474644"/>
      </a:accent5>
      <a:accent6>
        <a:srgbClr val="DBD3BC"/>
      </a:accent6>
      <a:hlink>
        <a:srgbClr val="EEB04D"/>
      </a:hlink>
      <a:folHlink>
        <a:srgbClr val="EEB04D"/>
      </a:folHlink>
    </a:clrScheme>
    <a:fontScheme name="Peak 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4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Generic Sub Slides">
  <a:themeElements>
    <a:clrScheme name="P10 - New Branding">
      <a:dk1>
        <a:srgbClr val="3B5985"/>
      </a:dk1>
      <a:lt1>
        <a:sysClr val="window" lastClr="FFFFFF"/>
      </a:lt1>
      <a:dk2>
        <a:srgbClr val="3B5985"/>
      </a:dk2>
      <a:lt2>
        <a:srgbClr val="FFFFFF"/>
      </a:lt2>
      <a:accent1>
        <a:srgbClr val="3B5985"/>
      </a:accent1>
      <a:accent2>
        <a:srgbClr val="6CBDC4"/>
      </a:accent2>
      <a:accent3>
        <a:srgbClr val="E73225"/>
      </a:accent3>
      <a:accent4>
        <a:srgbClr val="EEB04D"/>
      </a:accent4>
      <a:accent5>
        <a:srgbClr val="474644"/>
      </a:accent5>
      <a:accent6>
        <a:srgbClr val="DBD3BC"/>
      </a:accent6>
      <a:hlink>
        <a:srgbClr val="EEB04D"/>
      </a:hlink>
      <a:folHlink>
        <a:srgbClr val="EEB04D"/>
      </a:folHlink>
    </a:clrScheme>
    <a:fontScheme name="Peak 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4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Peak 10 Platform Dividers">
  <a:themeElements>
    <a:clrScheme name="P10 - New Branding">
      <a:dk1>
        <a:srgbClr val="3B5985"/>
      </a:dk1>
      <a:lt1>
        <a:sysClr val="window" lastClr="FFFFFF"/>
      </a:lt1>
      <a:dk2>
        <a:srgbClr val="3B5985"/>
      </a:dk2>
      <a:lt2>
        <a:srgbClr val="FFFFFF"/>
      </a:lt2>
      <a:accent1>
        <a:srgbClr val="3B5985"/>
      </a:accent1>
      <a:accent2>
        <a:srgbClr val="6CBDC4"/>
      </a:accent2>
      <a:accent3>
        <a:srgbClr val="E73225"/>
      </a:accent3>
      <a:accent4>
        <a:srgbClr val="EEB04D"/>
      </a:accent4>
      <a:accent5>
        <a:srgbClr val="474644"/>
      </a:accent5>
      <a:accent6>
        <a:srgbClr val="DBD3BC"/>
      </a:accent6>
      <a:hlink>
        <a:srgbClr val="EEB04D"/>
      </a:hlink>
      <a:folHlink>
        <a:srgbClr val="EEB04D"/>
      </a:folHlink>
    </a:clrScheme>
    <a:fontScheme name="Peak 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4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Peak 10 Platform Sub Slides">
  <a:themeElements>
    <a:clrScheme name="P10 - New Branding">
      <a:dk1>
        <a:srgbClr val="3B5985"/>
      </a:dk1>
      <a:lt1>
        <a:sysClr val="window" lastClr="FFFFFF"/>
      </a:lt1>
      <a:dk2>
        <a:srgbClr val="3B5985"/>
      </a:dk2>
      <a:lt2>
        <a:srgbClr val="FFFFFF"/>
      </a:lt2>
      <a:accent1>
        <a:srgbClr val="3B5985"/>
      </a:accent1>
      <a:accent2>
        <a:srgbClr val="6CBDC4"/>
      </a:accent2>
      <a:accent3>
        <a:srgbClr val="E73225"/>
      </a:accent3>
      <a:accent4>
        <a:srgbClr val="EEB04D"/>
      </a:accent4>
      <a:accent5>
        <a:srgbClr val="474644"/>
      </a:accent5>
      <a:accent6>
        <a:srgbClr val="DBD3BC"/>
      </a:accent6>
      <a:hlink>
        <a:srgbClr val="EEB04D"/>
      </a:hlink>
      <a:folHlink>
        <a:srgbClr val="EEB04D"/>
      </a:folHlink>
    </a:clrScheme>
    <a:fontScheme name="Peak 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4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5822</TotalTime>
  <Words>454</Words>
  <Application>Microsoft Macintosh PowerPoint</Application>
  <PresentationFormat>Custom</PresentationFormat>
  <Paragraphs>135</Paragraphs>
  <Slides>26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Generic Title Slides</vt:lpstr>
      <vt:lpstr>Generic Divider Slides</vt:lpstr>
      <vt:lpstr>2_Custom Design</vt:lpstr>
      <vt:lpstr>Small Callout Slides</vt:lpstr>
      <vt:lpstr>Emphasis Slides</vt:lpstr>
      <vt:lpstr>Generic Sub Slides</vt:lpstr>
      <vt:lpstr>Peak 10 Platform Dividers</vt:lpstr>
      <vt:lpstr>Peak 10 Platform Sub Slides</vt:lpstr>
      <vt:lpstr>PowerPoint Presentation</vt:lpstr>
      <vt:lpstr>Speakers</vt:lpstr>
      <vt:lpstr>Aspects of Delivering Internet Grade Services</vt:lpstr>
      <vt:lpstr>Design with Production in Mind</vt:lpstr>
      <vt:lpstr>Design with Production in Mind</vt:lpstr>
      <vt:lpstr>Coding the service</vt:lpstr>
      <vt:lpstr>Logging Best Practices</vt:lpstr>
      <vt:lpstr>Coding the Service</vt:lpstr>
      <vt:lpstr>Deployment Considerations</vt:lpstr>
      <vt:lpstr>Operating Your API in Production</vt:lpstr>
      <vt:lpstr>One way to deal with errors…</vt:lpstr>
      <vt:lpstr>Or, you can design for production:</vt:lpstr>
      <vt:lpstr>Splunk to the Rescue</vt:lpstr>
      <vt:lpstr>Splunk to the Rescue</vt:lpstr>
      <vt:lpstr>Splunk to the Rescue</vt:lpstr>
      <vt:lpstr>Splunk to the Rescue</vt:lpstr>
      <vt:lpstr>Splunk Architecture</vt:lpstr>
      <vt:lpstr>Let’s start Splunk’n </vt:lpstr>
      <vt:lpstr>demo</vt:lpstr>
      <vt:lpstr>demo</vt:lpstr>
      <vt:lpstr>demo</vt:lpstr>
      <vt:lpstr>demo</vt:lpstr>
      <vt:lpstr>demo</vt:lpstr>
      <vt:lpstr>demo</vt:lpstr>
      <vt:lpstr>Questions?</vt:lpstr>
      <vt:lpstr>Thank You!</vt:lpstr>
    </vt:vector>
  </TitlesOfParts>
  <Company>Peak 10,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Ransone</dc:creator>
  <cp:lastModifiedBy>Brian Ritchie</cp:lastModifiedBy>
  <cp:revision>458</cp:revision>
  <dcterms:created xsi:type="dcterms:W3CDTF">2015-01-05T20:27:43Z</dcterms:created>
  <dcterms:modified xsi:type="dcterms:W3CDTF">2015-08-10T02:24:41Z</dcterms:modified>
</cp:coreProperties>
</file>